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authors.xml" ContentType="application/vnd.ms-powerpoint.author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92" r:id="rId2"/>
    <p:sldId id="293" r:id="rId3"/>
    <p:sldId id="265" r:id="rId4"/>
    <p:sldId id="266" r:id="rId5"/>
    <p:sldId id="294" r:id="rId6"/>
    <p:sldId id="267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75" r:id="rId15"/>
    <p:sldId id="276" r:id="rId16"/>
    <p:sldId id="277" r:id="rId17"/>
    <p:sldId id="278" r:id="rId18"/>
    <p:sldId id="279" r:id="rId19"/>
    <p:sldId id="280" r:id="rId20"/>
    <p:sldId id="295" r:id="rId21"/>
    <p:sldId id="282" r:id="rId22"/>
    <p:sldId id="283" r:id="rId23"/>
    <p:sldId id="296" r:id="rId24"/>
    <p:sldId id="285" r:id="rId25"/>
    <p:sldId id="286" r:id="rId26"/>
    <p:sldId id="287" r:id="rId27"/>
    <p:sldId id="288" r:id="rId28"/>
    <p:sldId id="289" r:id="rId29"/>
    <p:sldId id="290" r:id="rId30"/>
    <p:sldId id="29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3840" userDrawn="1">
          <p15:clr>
            <a:srgbClr val="A4A3A4"/>
          </p15:clr>
        </p15:guide>
        <p15:guide id="2" orient="horz" pos="240" userDrawn="1">
          <p15:clr>
            <a:srgbClr val="A4A3A4"/>
          </p15:clr>
        </p15:guide>
      </p15:sldGuideLst>
    </p:ext>
  </p:extLst>
</p:presentation>
</file>

<file path=ppt/authors.xml><?xml version="1.0" encoding="utf-8"?>
<p188:authorLst xmlns:a="http://schemas.openxmlformats.org/drawingml/2006/main" xmlns:r="http://schemas.openxmlformats.org/officeDocument/2006/relationships" xmlns:p188="http://schemas.microsoft.com/office/powerpoint/2018/8/main">
  <p188:author id="{EA69515F-FF95-B435-7BC8-108EF5FDAEB7}" name="Sarah Hager" initials="SH" userId="S::sarah@asa2fly.com::d4c381f8-29c6-4f85-8db6-255d359fba20" providerId="AD"/>
  <p188:author id="{073AA299-FFFD-043D-756F-C35DF29CACE5}" name="Laura Fisher" initials="LF" userId="S::laura@asa2fly.com::06fd7721-2054-418f-b68a-44a53c3781de" providerId="AD"/>
  <p188:author id="{729D26A4-A9E9-7576-F18E-F013F6E48725}" name="Kathy Kotomaimoce" initials="KK" userId="S::kathyk@asa2fly.com::049bae70-d02b-4334-9971-3cbda3335aff" providerId="AD"/>
</p188: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E2820"/>
    <a:srgbClr val="20416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9091"/>
    <p:restoredTop sz="96259"/>
  </p:normalViewPr>
  <p:slideViewPr>
    <p:cSldViewPr>
      <p:cViewPr varScale="1">
        <p:scale>
          <a:sx n="104" d="100"/>
          <a:sy n="104" d="100"/>
        </p:scale>
        <p:origin x="558" y="102"/>
      </p:cViewPr>
      <p:guideLst>
        <p:guide pos="3840"/>
        <p:guide orient="horz" pos="2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38100" cy="381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microsoft.com/office/2018/10/relationships/authors" Target="author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tableStyles" Target="tableStyles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4959E939-E0B3-E756-016B-FC2C9A5AB9B5}"/>
              </a:ext>
            </a:extLst>
          </p:cNvPr>
          <p:cNvSpPr/>
          <p:nvPr userDrawn="1"/>
        </p:nvSpPr>
        <p:spPr>
          <a:xfrm>
            <a:off x="0" y="5877232"/>
            <a:ext cx="12198145" cy="990600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 Placeholder 7">
            <a:extLst>
              <a:ext uri="{FF2B5EF4-FFF2-40B4-BE49-F238E27FC236}">
                <a16:creationId xmlns:a16="http://schemas.microsoft.com/office/drawing/2014/main" id="{4A0F87F8-3BFF-44FC-04A1-C9E3963C10DE}"/>
              </a:ext>
            </a:extLst>
          </p:cNvPr>
          <p:cNvSpPr>
            <a:spLocks noGrp="1"/>
          </p:cNvSpPr>
          <p:nvPr>
            <p:ph type="body" sz="half" idx="11" hasCustomPrompt="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>
            <a:lvl1pPr marL="0" indent="0">
              <a:lnSpc>
                <a:spcPts val="2500"/>
              </a:lnSpc>
              <a:defRPr b="1">
                <a:solidFill>
                  <a:srgbClr val="6E2820"/>
                </a:solidFill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</a:t>
            </a:r>
          </a:p>
        </p:txBody>
      </p:sp>
      <p:sp>
        <p:nvSpPr>
          <p:cNvPr id="5" name="Text Placeholder 8">
            <a:extLst>
              <a:ext uri="{FF2B5EF4-FFF2-40B4-BE49-F238E27FC236}">
                <a16:creationId xmlns:a16="http://schemas.microsoft.com/office/drawing/2014/main" id="{9BB2A29D-1C55-44E1-FF10-901004C53E75}"/>
              </a:ext>
            </a:extLst>
          </p:cNvPr>
          <p:cNvSpPr>
            <a:spLocks noGrp="1"/>
          </p:cNvSpPr>
          <p:nvPr>
            <p:ph type="body" sz="half" idx="12" hasCustomPrompt="1"/>
          </p:nvPr>
        </p:nvSpPr>
        <p:spPr>
          <a:xfrm>
            <a:off x="2743200" y="5981700"/>
            <a:ext cx="8609010" cy="876300"/>
          </a:xfrm>
        </p:spPr>
        <p:txBody>
          <a:bodyPr/>
          <a:lstStyle>
            <a:lvl1pPr marL="0" indent="0">
              <a:lnSpc>
                <a:spcPts val="2500"/>
              </a:lnSpc>
              <a:defRPr b="1">
                <a:latin typeface="Aptos" panose="020B0004020202020204" pitchFamily="34" charset="0"/>
              </a:defRPr>
            </a:lvl1pPr>
          </a:lstStyle>
          <a:p>
            <a:r>
              <a:rPr lang="en-US" dirty="0"/>
              <a:t>click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A657ED9A-59DA-3949-F22B-C1E52BEA6756}"/>
              </a:ext>
            </a:extLst>
          </p:cNvPr>
          <p:cNvSpPr txBox="1"/>
          <p:nvPr userDrawn="1"/>
        </p:nvSpPr>
        <p:spPr>
          <a:xfrm>
            <a:off x="8944858" y="6658317"/>
            <a:ext cx="3247142" cy="196977"/>
          </a:xfrm>
          <a:prstGeom prst="rect">
            <a:avLst/>
          </a:prstGeom>
          <a:noFill/>
        </p:spPr>
        <p:txBody>
          <a:bodyPr wrap="square" rIns="64008" bIns="27432" rtlCol="0">
            <a:spAutoFit/>
          </a:bodyPr>
          <a:lstStyle/>
          <a:p>
            <a:pPr algn="r"/>
            <a:r>
              <a:rPr lang="en-US" sz="800" b="0" dirty="0">
                <a:solidFill>
                  <a:schemeClr val="tx1">
                    <a:lumMod val="50000"/>
                    <a:lumOff val="50000"/>
                  </a:schemeClr>
                </a:solidFill>
                <a:latin typeface="Aptos" panose="020B0004020202020204" pitchFamily="34" charset="0"/>
              </a:rPr>
              <a:t>The Turbine Pilot’s Flight Manual | Gregory N. Brown and Mark J. Holt</a:t>
            </a:r>
          </a:p>
        </p:txBody>
      </p:sp>
    </p:spTree>
    <p:extLst>
      <p:ext uri="{BB962C8B-B14F-4D97-AF65-F5344CB8AC3E}">
        <p14:creationId xmlns:p14="http://schemas.microsoft.com/office/powerpoint/2010/main" val="1673624131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F342276-B867-0745-DF59-3EEA08D2EF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C9E4077-3C52-6595-E061-E283EC9330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9CF494C-2D66-91E9-D0E5-B66CF4580F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6754526"/>
      </p:ext>
    </p:extLst>
  </p:cSld>
  <p:clrMapOvr>
    <a:masterClrMapping/>
  </p:clrMapOvr>
  <p:extLst>
    <p:ext uri="{DCECCB84-F9BA-43D5-87BE-67443E8EF086}">
      <p15:sldGuideLst xmlns:p15="http://schemas.microsoft.com/office/powerpoint/2012/main">
        <p15:guide id="1" orient="horz" pos="2160" userDrawn="1">
          <p15:clr>
            <a:srgbClr val="FBAE40"/>
          </p15:clr>
        </p15:guide>
        <p15:guide id="2" pos="3840" userDrawn="1">
          <p15:clr>
            <a:srgbClr val="FBAE40"/>
          </p15:clr>
        </p15:guide>
      </p15:sldGuideLst>
    </p:ext>
  </p:extLs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0B1A30-1A78-4D4D-4356-3794CE1B96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1FB00A7-87E3-DCF2-A772-EE18AA9EF24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 b="1">
                <a:latin typeface="Aptos" panose="020B0004020202020204" pitchFamily="34" charset="0"/>
              </a:defRPr>
            </a:lvl1pPr>
            <a:lvl2pPr>
              <a:defRPr b="1">
                <a:latin typeface="Aptos" panose="020B0004020202020204" pitchFamily="34" charset="0"/>
              </a:defRPr>
            </a:lvl2pPr>
            <a:lvl3pPr>
              <a:defRPr b="1">
                <a:latin typeface="Aptos" panose="020B0004020202020204" pitchFamily="34" charset="0"/>
              </a:defRPr>
            </a:lvl3pPr>
            <a:lvl4pPr>
              <a:defRPr b="1">
                <a:latin typeface="Aptos" panose="020B0004020202020204" pitchFamily="34" charset="0"/>
              </a:defRPr>
            </a:lvl4pPr>
            <a:lvl5pPr>
              <a:defRPr b="1">
                <a:latin typeface="Aptos" panose="020B0004020202020204" pitchFamily="34" charset="0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701CC46-72E3-486D-1CBE-CA270C45ECB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92530CE-45DA-86F1-52E1-2290512A7F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9D09ADF-C8CE-D8DE-BBCE-0E7F2F61967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083962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17B192-27D7-82D1-CB70-C3C1B4C15E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7253D3C-B009-60BE-73EA-7B3CBAF042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39592F7-1A27-62F8-3C91-EDF5A4C90D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374893B-9100-492F-8879-89D60F95597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32747EE-FCF2-CE03-0ABF-BD018F678A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07180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CB637-4752-31D1-7550-00DAE12D76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833FEA4A-B4E6-DC76-F3E2-4F6C7BE4D69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7F26E09-8680-EAF0-8D82-34592B7A0F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2276F04-69C8-1250-9CB1-42D60B93BA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6182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4C3057-79D4-406E-9538-66832B7EC5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2FAE8CB-C607-F0DD-1DD6-7D4FE7096A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F615462-0A14-C270-CE14-2AD65DBFCD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A95B9B-3203-F7B5-AEE2-1C1E863A62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C92FD73-4A3F-12DE-1341-B5D67E28E9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714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A8C2E8D-5884-53FD-1E52-13EBB6E041A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7F7851B-6375-CD31-E656-0378F4AA724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8F26EFF-8D34-4648-96F7-5C21E2D5700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2BAB0E-C032-2C4D-BEBB-BE4437E7721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7E11C9-59FA-14CA-B207-B18C73F0F0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6CDE9B-95C6-CCE8-97DC-A68850A416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765789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BEDC5F-C272-3CF1-0098-9ADC57D024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999B72-A7B3-200A-CD96-01F357B1135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502BAB0E-C032-2C4D-BEBB-BE4437E7721B}" type="datetimeFigureOut">
              <a:rPr lang="en-US" smtClean="0"/>
              <a:t>7/15/2024</a:t>
            </a:fld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A6B3B-0A19-B73E-BBBD-D7AEFBE2A80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F4F1ECD9-32BB-F549-BB6B-773CB6B4CE4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04983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5" r:id="rId2"/>
    <p:sldLayoutId id="2147483650" r:id="rId3"/>
    <p:sldLayoutId id="2147483651" r:id="rId4"/>
    <p:sldLayoutId id="2147483654" r:id="rId5"/>
    <p:sldLayoutId id="2147483658" r:id="rId6"/>
    <p:sldLayoutId id="2147483659" r:id="rId7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7938" indent="1651000" algn="l" defTabSz="914400" rtl="0" eaLnBrk="1" latinLnBrk="0" hangingPunct="1">
        <a:lnSpc>
          <a:spcPts val="2700"/>
        </a:lnSpc>
        <a:spcBef>
          <a:spcPts val="10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1pPr>
      <a:lvl2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2pPr>
      <a:lvl3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3pPr>
      <a:lvl4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4pPr>
      <a:lvl5pPr marL="7938" indent="1651000" algn="l" defTabSz="914400" rtl="0" eaLnBrk="1" latinLnBrk="0" hangingPunct="1">
        <a:lnSpc>
          <a:spcPts val="2700"/>
        </a:lnSpc>
        <a:spcBef>
          <a:spcPts val="500"/>
        </a:spcBef>
        <a:buFontTx/>
        <a:buNone/>
        <a:tabLst/>
        <a:defRPr sz="2200" b="0" i="0" kern="1200">
          <a:solidFill>
            <a:schemeClr val="tx1"/>
          </a:solidFill>
          <a:latin typeface="Roboto Medium" panose="02000000000000000000" pitchFamily="2" charset="0"/>
          <a:ea typeface="Roboto Medium" panose="02000000000000000000" pitchFamily="2" charset="0"/>
          <a:cs typeface="Roboto Medium" panose="02000000000000000000" pitchFamily="2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png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plane on the runway&#10;&#10;Description automatically generated">
            <a:extLst>
              <a:ext uri="{FF2B5EF4-FFF2-40B4-BE49-F238E27FC236}">
                <a16:creationId xmlns:a16="http://schemas.microsoft.com/office/drawing/2014/main" id="{F79B75AF-9EF1-AEA3-D650-D0794FFABD9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Picture 2" descr="A book cover with text&#10;&#10;Description automatically generated">
            <a:extLst>
              <a:ext uri="{FF2B5EF4-FFF2-40B4-BE49-F238E27FC236}">
                <a16:creationId xmlns:a16="http://schemas.microsoft.com/office/drawing/2014/main" id="{83E957E4-31C4-23D4-25D2-7F0B1D4CDB93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1" y="457200"/>
            <a:ext cx="4846382" cy="34671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BF14A451-6A89-CD69-42EA-4063FAFE534C}"/>
              </a:ext>
            </a:extLst>
          </p:cNvPr>
          <p:cNvSpPr txBox="1"/>
          <p:nvPr/>
        </p:nvSpPr>
        <p:spPr>
          <a:xfrm>
            <a:off x="5829300" y="685800"/>
            <a:ext cx="58674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latin typeface="Aptos" panose="020B0004020202020204" pitchFamily="34" charset="0"/>
              </a:rPr>
              <a:t>Instructor Resources</a:t>
            </a:r>
          </a:p>
          <a:p>
            <a:pPr algn="r"/>
            <a:r>
              <a:rPr lang="en-US" sz="2400" b="1" dirty="0">
                <a:latin typeface="Aptos SemiBold" panose="020B0004020202020204" pitchFamily="34" charset="0"/>
              </a:rPr>
              <a:t>Chapter 13 Figures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B34A8F06-B089-1DDA-E5DE-7AC24FDF6DBA}"/>
              </a:ext>
            </a:extLst>
          </p:cNvPr>
          <p:cNvSpPr txBox="1"/>
          <p:nvPr/>
        </p:nvSpPr>
        <p:spPr>
          <a:xfrm>
            <a:off x="9813516" y="6681401"/>
            <a:ext cx="2340384" cy="138499"/>
          </a:xfrm>
          <a:prstGeom prst="rect">
            <a:avLst/>
          </a:prstGeom>
          <a:noFill/>
        </p:spPr>
        <p:txBody>
          <a:bodyPr wrap="none" lIns="0" tIns="0" rIns="0" bIns="0">
            <a:spAutoFit/>
          </a:bodyPr>
          <a:lstStyle/>
          <a:p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Cover photo: </a:t>
            </a:r>
            <a:r>
              <a:rPr lang="en-US" sz="900" i="1" dirty="0" err="1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BeautyStock</a:t>
            </a:r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 – </a:t>
            </a:r>
            <a:r>
              <a:rPr lang="en-US" sz="900" i="1" dirty="0" err="1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stock.adobe.com</a:t>
            </a:r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  <a:ea typeface="Aptos" panose="020B0004020202020204" pitchFamily="34" charset="0"/>
                <a:cs typeface="Times New Roman" panose="02020603050405020304" pitchFamily="18" charset="0"/>
              </a:rPr>
              <a:t>.</a:t>
            </a:r>
            <a:r>
              <a:rPr lang="en-US" sz="900" i="1" dirty="0">
                <a:solidFill>
                  <a:srgbClr val="F6C48F"/>
                </a:solidFill>
                <a:effectLst/>
                <a:latin typeface="Aptos" panose="020B0004020202020204" pitchFamily="34" charset="0"/>
              </a:rPr>
              <a:t> </a:t>
            </a:r>
            <a:endParaRPr lang="en-US" sz="900" i="1" dirty="0">
              <a:solidFill>
                <a:srgbClr val="F6C48F"/>
              </a:solidFill>
              <a:latin typeface="Aptos" panose="020B00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2154394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HUD or HGS.</a:t>
            </a:r>
          </a:p>
          <a:p>
            <a:endParaRPr lang="en-US" dirty="0"/>
          </a:p>
        </p:txBody>
      </p:sp>
      <p:pic>
        <p:nvPicPr>
          <p:cNvPr id="5" name="Picture 4" descr="A screenshot of a video game&#10;&#10;Description automatically generated">
            <a:extLst>
              <a:ext uri="{FF2B5EF4-FFF2-40B4-BE49-F238E27FC236}">
                <a16:creationId xmlns:a16="http://schemas.microsoft.com/office/drawing/2014/main" id="{94BC213E-D53D-FCCC-A1BF-5230F49FFEC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9600" y="349250"/>
            <a:ext cx="6041174" cy="2080838"/>
          </a:xfrm>
          <a:prstGeom prst="rect">
            <a:avLst/>
          </a:prstGeom>
        </p:spPr>
      </p:pic>
      <p:pic>
        <p:nvPicPr>
          <p:cNvPr id="6" name="Picture 5" descr="A screenshot of a video game&#10;&#10;Description automatically generated">
            <a:extLst>
              <a:ext uri="{FF2B5EF4-FFF2-40B4-BE49-F238E27FC236}">
                <a16:creationId xmlns:a16="http://schemas.microsoft.com/office/drawing/2014/main" id="{726D4E4C-C217-9E79-00DB-4A00D749C265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798526" y="382830"/>
            <a:ext cx="4203311" cy="5065470"/>
          </a:xfrm>
          <a:prstGeom prst="rect">
            <a:avLst/>
          </a:prstGeom>
          <a:ln w="19050">
            <a:solidFill>
              <a:schemeClr val="bg1">
                <a:lumMod val="65000"/>
              </a:schemeClr>
            </a:solidFill>
          </a:ln>
        </p:spPr>
      </p:pic>
    </p:spTree>
    <p:extLst>
      <p:ext uri="{BB962C8B-B14F-4D97-AF65-F5344CB8AC3E}">
        <p14:creationId xmlns:p14="http://schemas.microsoft.com/office/powerpoint/2010/main" val="257114472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Head-up guidance system (HUD or HGS) symbology.</a:t>
            </a:r>
          </a:p>
          <a:p>
            <a:endParaRPr lang="en-US" dirty="0"/>
          </a:p>
        </p:txBody>
      </p:sp>
      <p:pic>
        <p:nvPicPr>
          <p:cNvPr id="7" name="Picture 6" descr="A close-up of a flight control panel&#10;&#10;Description automatically generated">
            <a:extLst>
              <a:ext uri="{FF2B5EF4-FFF2-40B4-BE49-F238E27FC236}">
                <a16:creationId xmlns:a16="http://schemas.microsoft.com/office/drawing/2014/main" id="{130E3E34-9517-61C1-D897-41A3FB1A5C7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571750" y="190500"/>
            <a:ext cx="7048500" cy="546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873589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RNAV (area navigation) course versus VOR flight plan.</a:t>
            </a:r>
          </a:p>
          <a:p>
            <a:endParaRPr lang="en-US" dirty="0"/>
          </a:p>
        </p:txBody>
      </p:sp>
      <p:pic>
        <p:nvPicPr>
          <p:cNvPr id="7" name="Picture 6" descr="A diagram of a plane&#10;&#10;Description automatically generated">
            <a:extLst>
              <a:ext uri="{FF2B5EF4-FFF2-40B4-BE49-F238E27FC236}">
                <a16:creationId xmlns:a16="http://schemas.microsoft.com/office/drawing/2014/main" id="{1F2523FA-0F7E-22A4-CB58-6FFF6ED0B0A3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47800" y="152400"/>
            <a:ext cx="9029700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153253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>
            <a:normAutofit/>
          </a:bodyPr>
          <a:lstStyle/>
          <a:p>
            <a:r>
              <a:rPr lang="en-US" dirty="0"/>
              <a:t>Global positioning system (GPS).</a:t>
            </a:r>
          </a:p>
          <a:p>
            <a:endParaRPr lang="en-US" dirty="0"/>
          </a:p>
        </p:txBody>
      </p:sp>
      <p:pic>
        <p:nvPicPr>
          <p:cNvPr id="5" name="Picture 4" descr="A globe with arrows around it&#10;&#10;Description automatically generated">
            <a:extLst>
              <a:ext uri="{FF2B5EF4-FFF2-40B4-BE49-F238E27FC236}">
                <a16:creationId xmlns:a16="http://schemas.microsoft.com/office/drawing/2014/main" id="{4DC408C9-46FD-8EA6-4F23-83185072D798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71800" y="0"/>
            <a:ext cx="6260924" cy="5905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66038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Required navigation performance (RNP) vs. actual navigation performance (ANP).</a:t>
            </a:r>
          </a:p>
          <a:p>
            <a:endParaRPr lang="en-US" dirty="0"/>
          </a:p>
        </p:txBody>
      </p:sp>
      <p:pic>
        <p:nvPicPr>
          <p:cNvPr id="5" name="Picture 4" descr="A diagram of a mountain range&#10;&#10;Description automatically generated">
            <a:extLst>
              <a:ext uri="{FF2B5EF4-FFF2-40B4-BE49-F238E27FC236}">
                <a16:creationId xmlns:a16="http://schemas.microsoft.com/office/drawing/2014/main" id="{2CF87EA1-26E7-CBCA-27C3-5691B9FDBB1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627811" y="-44723"/>
            <a:ext cx="9256712" cy="5875809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C648C3E-94BE-EEEC-A3E7-567A110EB9AB}"/>
              </a:ext>
            </a:extLst>
          </p:cNvPr>
          <p:cNvSpPr txBox="1"/>
          <p:nvPr/>
        </p:nvSpPr>
        <p:spPr>
          <a:xfrm>
            <a:off x="307477" y="2743200"/>
            <a:ext cx="2435723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RNP looks at allowable maximum course deviation from route centerline. This allowable deviation is usually set at 50% of the distance from course centerline to maximum allowable. Required width changes depending on minimum terrain clearance, noise abatement, arrival/departure parameters or other criteria.</a:t>
            </a:r>
          </a:p>
        </p:txBody>
      </p:sp>
    </p:spTree>
    <p:extLst>
      <p:ext uri="{BB962C8B-B14F-4D97-AF65-F5344CB8AC3E}">
        <p14:creationId xmlns:p14="http://schemas.microsoft.com/office/powerpoint/2010/main" val="130181847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>
            <a:normAutofit/>
          </a:bodyPr>
          <a:lstStyle/>
          <a:p>
            <a:r>
              <a:rPr lang="en-US" dirty="0"/>
              <a:t>Receiver autonomous integrity monitoring (RAIM).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EFE9F85-21F9-96AF-B5F4-0F9E95CC345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647700"/>
            <a:ext cx="11327176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456270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Typical RNAV approach minima table.</a:t>
            </a:r>
          </a:p>
        </p:txBody>
      </p:sp>
      <p:graphicFrame>
        <p:nvGraphicFramePr>
          <p:cNvPr id="3" name="Table 2">
            <a:extLst>
              <a:ext uri="{FF2B5EF4-FFF2-40B4-BE49-F238E27FC236}">
                <a16:creationId xmlns:a16="http://schemas.microsoft.com/office/drawing/2014/main" id="{024EBE8A-C1D5-175E-DA59-04A5D2C7E9C6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6940617"/>
              </p:ext>
            </p:extLst>
          </p:nvPr>
        </p:nvGraphicFramePr>
        <p:xfrm>
          <a:off x="540463" y="762000"/>
          <a:ext cx="11270536" cy="3886201"/>
        </p:xfrm>
        <a:graphic>
          <a:graphicData uri="http://schemas.openxmlformats.org/drawingml/2006/table">
            <a:tbl>
              <a:tblPr/>
              <a:tblGrid>
                <a:gridCol w="2345214">
                  <a:extLst>
                    <a:ext uri="{9D8B030D-6E8A-4147-A177-3AD203B41FA5}">
                      <a16:colId xmlns:a16="http://schemas.microsoft.com/office/drawing/2014/main" val="2765871093"/>
                    </a:ext>
                  </a:extLst>
                </a:gridCol>
                <a:gridCol w="2171907">
                  <a:extLst>
                    <a:ext uri="{9D8B030D-6E8A-4147-A177-3AD203B41FA5}">
                      <a16:colId xmlns:a16="http://schemas.microsoft.com/office/drawing/2014/main" val="3637038574"/>
                    </a:ext>
                  </a:extLst>
                </a:gridCol>
                <a:gridCol w="2036162">
                  <a:extLst>
                    <a:ext uri="{9D8B030D-6E8A-4147-A177-3AD203B41FA5}">
                      <a16:colId xmlns:a16="http://schemas.microsoft.com/office/drawing/2014/main" val="1230135779"/>
                    </a:ext>
                  </a:extLst>
                </a:gridCol>
                <a:gridCol w="2352899">
                  <a:extLst>
                    <a:ext uri="{9D8B030D-6E8A-4147-A177-3AD203B41FA5}">
                      <a16:colId xmlns:a16="http://schemas.microsoft.com/office/drawing/2014/main" val="752917752"/>
                    </a:ext>
                  </a:extLst>
                </a:gridCol>
                <a:gridCol w="2364354">
                  <a:extLst>
                    <a:ext uri="{9D8B030D-6E8A-4147-A177-3AD203B41FA5}">
                      <a16:colId xmlns:a16="http://schemas.microsoft.com/office/drawing/2014/main" val="2499637311"/>
                    </a:ext>
                  </a:extLst>
                </a:gridCol>
              </a:tblGrid>
              <a:tr h="663346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400" b="1" spc="0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CATEGORY</a:t>
                      </a:r>
                    </a:p>
                  </a:txBody>
                  <a:tcPr marR="34384" marT="34384" marB="343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A</a:t>
                      </a:r>
                    </a:p>
                  </a:txBody>
                  <a:tcPr marL="34384" marR="34384" marT="34384" marB="34384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B</a:t>
                      </a:r>
                      <a:endParaRPr lang="en-US" sz="2800" b="1" dirty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34384" marR="34384" marT="34384" marB="34384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</a:t>
                      </a:r>
                    </a:p>
                  </a:txBody>
                  <a:tcPr marL="34384" marR="34384" marT="34384" marB="34384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D</a:t>
                      </a:r>
                    </a:p>
                  </a:txBody>
                  <a:tcPr marL="34384" marR="34384" marT="34384" marB="34384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08071870"/>
                  </a:ext>
                </a:extLst>
              </a:tr>
              <a:tr h="70085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400" b="1" spc="0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LPVDA</a:t>
                      </a:r>
                    </a:p>
                  </a:txBody>
                  <a:tcPr marR="34384" marT="34384" marB="343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227-1/2     200 (200 - 1/2)     (height and vis)</a:t>
                      </a:r>
                    </a:p>
                  </a:txBody>
                  <a:tcPr marL="34384" marR="34384" marT="34384" marB="34384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effectLst/>
                        <a:latin typeface="Crimson Text" panose="02000503000000000000" pitchFamily="2" charset="77"/>
                      </a:endParaRPr>
                    </a:p>
                  </a:txBody>
                  <a:tcPr marL="34384" marR="34384" marT="34384" marB="343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090698691"/>
                  </a:ext>
                </a:extLst>
              </a:tr>
              <a:tr h="751823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400" b="1" spc="0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LNAV/VNAV DA</a:t>
                      </a:r>
                    </a:p>
                  </a:txBody>
                  <a:tcPr marR="34384" marT="34384" marB="343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4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363 - 3/4     336 (400 - 3/4)</a:t>
                      </a:r>
                    </a:p>
                  </a:txBody>
                  <a:tcPr marL="34384" marR="34384" marT="34384" marB="34384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effectLst/>
                        <a:latin typeface="Crimson Text" panose="02000503000000000000" pitchFamily="2" charset="77"/>
                      </a:endParaRPr>
                    </a:p>
                  </a:txBody>
                  <a:tcPr marL="34384" marR="34384" marT="34384" marB="343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2373160804"/>
                  </a:ext>
                </a:extLst>
              </a:tr>
              <a:tr h="699439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400" b="1" spc="0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LNAVMDA</a:t>
                      </a:r>
                    </a:p>
                  </a:txBody>
                  <a:tcPr marR="34384" marT="34384" marB="34384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480 - 3/4     453  (500 - 3/4)</a:t>
                      </a:r>
                    </a:p>
                  </a:txBody>
                  <a:tcPr marL="34384" marR="34384" marT="34384" marB="34384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effectLst/>
                        <a:latin typeface="Minion Pro" panose="02040503050201020203" pitchFamily="18" charset="0"/>
                      </a:endParaRPr>
                    </a:p>
                  </a:txBody>
                  <a:tcPr marL="34384" marR="34384" marT="34384" marB="34384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480 - 7/8     453  (500 - 7/8)</a:t>
                      </a:r>
                      <a:endParaRPr lang="en-US" sz="2400" b="1" dirty="0">
                        <a:latin typeface="Aptos" panose="020B0004020202020204" pitchFamily="34" charset="0"/>
                        <a:ea typeface="Roboto" panose="02000000000000000000" pitchFamily="2" charset="0"/>
                        <a:cs typeface="Roboto" panose="02000000000000000000" pitchFamily="2" charset="0"/>
                      </a:endParaRPr>
                    </a:p>
                  </a:txBody>
                  <a:tcPr marL="82522" marR="82522" marT="41261" marB="41261" anchor="ctr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Minion Pro" panose="02040503050201020203" pitchFamily="18" charset="0"/>
                      </a:endParaRPr>
                    </a:p>
                  </a:txBody>
                  <a:tcPr marL="82522" marR="82522" marT="41261" marB="41261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65742545"/>
                  </a:ext>
                </a:extLst>
              </a:tr>
              <a:tr h="1070734">
                <a:tc>
                  <a:txBody>
                    <a:bodyPr/>
                    <a:lstStyle/>
                    <a:p>
                      <a:pPr>
                        <a:spcBef>
                          <a:spcPts val="600"/>
                        </a:spcBef>
                      </a:pPr>
                      <a:r>
                        <a:rPr lang="en-US" sz="2400" b="1" spc="0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CIRCLING MDA</a:t>
                      </a:r>
                    </a:p>
                  </a:txBody>
                  <a:tcPr marR="34384" marT="0" marB="12035" anchor="ctr">
                    <a:lnL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24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520 - 1   491 (500 - 1)</a:t>
                      </a:r>
                    </a:p>
                  </a:txBody>
                  <a:tcPr marL="34384" marR="34384" marT="0" marB="12035" anchor="ctr">
                    <a:lnL w="3810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/>
                      <a:endParaRPr lang="en-US" sz="1600" dirty="0">
                        <a:effectLst/>
                        <a:latin typeface="Minion Pro" panose="02040503050201020203" pitchFamily="18" charset="0"/>
                      </a:endParaRPr>
                    </a:p>
                  </a:txBody>
                  <a:tcPr marL="34384" marR="34384" marT="34384" marB="1203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520 - 1 1/2                       640 – 2</a:t>
                      </a: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dirty="0">
                          <a:effectLst/>
                          <a:latin typeface="Aptos" panose="020B0004020202020204" pitchFamily="34" charset="0"/>
                          <a:ea typeface="Roboto" panose="02000000000000000000" pitchFamily="2" charset="0"/>
                          <a:cs typeface="Roboto" panose="02000000000000000000" pitchFamily="2" charset="0"/>
                        </a:rPr>
                        <a:t>491 (500 - 1 1/2)             611 (700 - 2)</a:t>
                      </a:r>
                    </a:p>
                  </a:txBody>
                  <a:tcPr marL="34384" marR="34384" marT="0" marB="12035">
                    <a:lnL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9050" cap="flat" cmpd="sng" algn="ctr">
                      <a:solidFill>
                        <a:schemeClr val="bg1">
                          <a:lumMod val="65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US" sz="1600" dirty="0">
                        <a:effectLst/>
                        <a:latin typeface="Minion Pro" panose="02040503050201020203" pitchFamily="18" charset="0"/>
                      </a:endParaRPr>
                    </a:p>
                  </a:txBody>
                  <a:tcPr marL="34384" marR="34384" marT="34384" marB="12035">
                    <a:lnL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extLst>
                  <a:ext uri="{0D108BD9-81ED-4DB2-BD59-A6C34878D82A}">
                    <a16:rowId xmlns:a16="http://schemas.microsoft.com/office/drawing/2014/main" val="365211129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90629281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Longitude and latitude on the globe.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5" name="Picture 4" descr="A close-up of a globe&#10;&#10;Description automatically generated">
            <a:extLst>
              <a:ext uri="{FF2B5EF4-FFF2-40B4-BE49-F238E27FC236}">
                <a16:creationId xmlns:a16="http://schemas.microsoft.com/office/drawing/2014/main" id="{3181C593-7F02-956D-BB9F-9B2492D259C7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14475" y="38100"/>
            <a:ext cx="10563049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184164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Latitude/longitude plotted on a map of the continental U.S.</a:t>
            </a:r>
          </a:p>
          <a:p>
            <a:endParaRPr lang="en-US" dirty="0"/>
          </a:p>
        </p:txBody>
      </p:sp>
      <p:pic>
        <p:nvPicPr>
          <p:cNvPr id="7" name="Picture 6" descr="A map of the united states&#10;&#10;Description automatically generated">
            <a:extLst>
              <a:ext uri="{FF2B5EF4-FFF2-40B4-BE49-F238E27FC236}">
                <a16:creationId xmlns:a16="http://schemas.microsoft.com/office/drawing/2014/main" id="{6269B478-1C16-4D49-A8AE-7A57806738BB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17650" y="224068"/>
            <a:ext cx="9156700" cy="54456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129513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13.16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Flight management system (FMS) components.</a:t>
            </a:r>
          </a:p>
          <a:p>
            <a:endParaRPr lang="en-US" dirty="0"/>
          </a:p>
        </p:txBody>
      </p:sp>
      <p:pic>
        <p:nvPicPr>
          <p:cNvPr id="7" name="Picture 6" descr="A diagram of a flight management system&#10;&#10;Description automatically generated">
            <a:extLst>
              <a:ext uri="{FF2B5EF4-FFF2-40B4-BE49-F238E27FC236}">
                <a16:creationId xmlns:a16="http://schemas.microsoft.com/office/drawing/2014/main" id="{5932BE49-A34B-21D2-0813-73459D2383BD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124200" y="114300"/>
            <a:ext cx="8684886" cy="5644410"/>
          </a:xfrm>
          <a:prstGeom prst="rect">
            <a:avLst/>
          </a:prstGeom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DBD598C-325E-44DA-346E-7F39B7C97794}"/>
              </a:ext>
            </a:extLst>
          </p:cNvPr>
          <p:cNvSpPr txBox="1"/>
          <p:nvPr/>
        </p:nvSpPr>
        <p:spPr>
          <a:xfrm>
            <a:off x="382914" y="3924300"/>
            <a:ext cx="2741286" cy="160043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/>
              <a:t>A flight management system (FMS) integrates operating and flight planning parameters to automatically fly the airplane under flight crew guidance. (Details vary widely by specific installation.) </a:t>
            </a:r>
          </a:p>
        </p:txBody>
      </p:sp>
    </p:spTree>
    <p:extLst>
      <p:ext uri="{BB962C8B-B14F-4D97-AF65-F5344CB8AC3E}">
        <p14:creationId xmlns:p14="http://schemas.microsoft.com/office/powerpoint/2010/main" val="726098337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0AC77157-C9FC-37B8-799F-A5E60C02D22F}"/>
              </a:ext>
            </a:extLst>
          </p:cNvPr>
          <p:cNvSpPr/>
          <p:nvPr/>
        </p:nvSpPr>
        <p:spPr>
          <a:xfrm>
            <a:off x="0" y="1286634"/>
            <a:ext cx="9948767" cy="4314066"/>
          </a:xfrm>
          <a:prstGeom prst="rect">
            <a:avLst/>
          </a:prstGeom>
          <a:solidFill>
            <a:schemeClr val="tx2">
              <a:lumMod val="10000"/>
              <a:lumOff val="9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19C7444A-54F1-BA40-A7F7-608EBD74944B}"/>
              </a:ext>
            </a:extLst>
          </p:cNvPr>
          <p:cNvGrpSpPr/>
          <p:nvPr/>
        </p:nvGrpSpPr>
        <p:grpSpPr>
          <a:xfrm>
            <a:off x="457200" y="838200"/>
            <a:ext cx="7965464" cy="4953000"/>
            <a:chOff x="457200" y="838200"/>
            <a:chExt cx="7965464" cy="4953000"/>
          </a:xfrm>
        </p:grpSpPr>
        <p:cxnSp>
          <p:nvCxnSpPr>
            <p:cNvPr id="4" name="Straight Connector 3">
              <a:extLst>
                <a:ext uri="{FF2B5EF4-FFF2-40B4-BE49-F238E27FC236}">
                  <a16:creationId xmlns:a16="http://schemas.microsoft.com/office/drawing/2014/main" id="{1E195354-84E0-2DE1-6A0C-2DBA549E5063}"/>
                </a:ext>
              </a:extLst>
            </p:cNvPr>
            <p:cNvCxnSpPr>
              <a:cxnSpLocks/>
            </p:cNvCxnSpPr>
            <p:nvPr/>
          </p:nvCxnSpPr>
          <p:spPr>
            <a:xfrm>
              <a:off x="7279664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" name="Straight Connector 4">
              <a:extLst>
                <a:ext uri="{FF2B5EF4-FFF2-40B4-BE49-F238E27FC236}">
                  <a16:creationId xmlns:a16="http://schemas.microsoft.com/office/drawing/2014/main" id="{04D6E867-6C0E-BB16-968C-8F801B45234F}"/>
                </a:ext>
              </a:extLst>
            </p:cNvPr>
            <p:cNvCxnSpPr>
              <a:cxnSpLocks/>
            </p:cNvCxnSpPr>
            <p:nvPr/>
          </p:nvCxnSpPr>
          <p:spPr>
            <a:xfrm>
              <a:off x="6878336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>
              <a:extLst>
                <a:ext uri="{FF2B5EF4-FFF2-40B4-BE49-F238E27FC236}">
                  <a16:creationId xmlns:a16="http://schemas.microsoft.com/office/drawing/2014/main" id="{1B6463F0-9627-7D5B-3B6B-924B08944B39}"/>
                </a:ext>
              </a:extLst>
            </p:cNvPr>
            <p:cNvCxnSpPr>
              <a:cxnSpLocks/>
            </p:cNvCxnSpPr>
            <p:nvPr/>
          </p:nvCxnSpPr>
          <p:spPr>
            <a:xfrm>
              <a:off x="5674373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>
              <a:extLst>
                <a:ext uri="{FF2B5EF4-FFF2-40B4-BE49-F238E27FC236}">
                  <a16:creationId xmlns:a16="http://schemas.microsoft.com/office/drawing/2014/main" id="{2F6A259E-DF6E-B62B-5A7E-4332C2BA912E}"/>
                </a:ext>
              </a:extLst>
            </p:cNvPr>
            <p:cNvCxnSpPr>
              <a:cxnSpLocks/>
            </p:cNvCxnSpPr>
            <p:nvPr/>
          </p:nvCxnSpPr>
          <p:spPr>
            <a:xfrm>
              <a:off x="5273052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>
              <a:extLst>
                <a:ext uri="{FF2B5EF4-FFF2-40B4-BE49-F238E27FC236}">
                  <a16:creationId xmlns:a16="http://schemas.microsoft.com/office/drawing/2014/main" id="{D9518719-6B93-48DA-427E-6D1E80058BFF}"/>
                </a:ext>
              </a:extLst>
            </p:cNvPr>
            <p:cNvCxnSpPr>
              <a:cxnSpLocks/>
            </p:cNvCxnSpPr>
            <p:nvPr/>
          </p:nvCxnSpPr>
          <p:spPr>
            <a:xfrm>
              <a:off x="4871731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>
              <a:extLst>
                <a:ext uri="{FF2B5EF4-FFF2-40B4-BE49-F238E27FC236}">
                  <a16:creationId xmlns:a16="http://schemas.microsoft.com/office/drawing/2014/main" id="{2F04F2B4-E567-A190-0451-8CA5CE8676C4}"/>
                </a:ext>
              </a:extLst>
            </p:cNvPr>
            <p:cNvCxnSpPr>
              <a:cxnSpLocks/>
            </p:cNvCxnSpPr>
            <p:nvPr/>
          </p:nvCxnSpPr>
          <p:spPr>
            <a:xfrm>
              <a:off x="4470410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>
              <a:extLst>
                <a:ext uri="{FF2B5EF4-FFF2-40B4-BE49-F238E27FC236}">
                  <a16:creationId xmlns:a16="http://schemas.microsoft.com/office/drawing/2014/main" id="{2B7912B9-580A-128B-2D53-9234C3CA8946}"/>
                </a:ext>
              </a:extLst>
            </p:cNvPr>
            <p:cNvCxnSpPr>
              <a:cxnSpLocks/>
            </p:cNvCxnSpPr>
            <p:nvPr/>
          </p:nvCxnSpPr>
          <p:spPr>
            <a:xfrm>
              <a:off x="4069089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F3E017B8-3827-D634-3937-6110B10FBCFA}"/>
                </a:ext>
              </a:extLst>
            </p:cNvPr>
            <p:cNvCxnSpPr>
              <a:cxnSpLocks/>
            </p:cNvCxnSpPr>
            <p:nvPr/>
          </p:nvCxnSpPr>
          <p:spPr>
            <a:xfrm>
              <a:off x="3667768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>
              <a:extLst>
                <a:ext uri="{FF2B5EF4-FFF2-40B4-BE49-F238E27FC236}">
                  <a16:creationId xmlns:a16="http://schemas.microsoft.com/office/drawing/2014/main" id="{FC61EBC4-40AF-44AE-C2AE-C67A6EBA8031}"/>
                </a:ext>
              </a:extLst>
            </p:cNvPr>
            <p:cNvCxnSpPr>
              <a:cxnSpLocks/>
            </p:cNvCxnSpPr>
            <p:nvPr/>
          </p:nvCxnSpPr>
          <p:spPr>
            <a:xfrm>
              <a:off x="3266447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>
              <a:extLst>
                <a:ext uri="{FF2B5EF4-FFF2-40B4-BE49-F238E27FC236}">
                  <a16:creationId xmlns:a16="http://schemas.microsoft.com/office/drawing/2014/main" id="{244C4A49-2979-6A32-6C91-57E24A7890CD}"/>
                </a:ext>
              </a:extLst>
            </p:cNvPr>
            <p:cNvCxnSpPr>
              <a:cxnSpLocks/>
            </p:cNvCxnSpPr>
            <p:nvPr/>
          </p:nvCxnSpPr>
          <p:spPr>
            <a:xfrm>
              <a:off x="2865126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>
              <a:extLst>
                <a:ext uri="{FF2B5EF4-FFF2-40B4-BE49-F238E27FC236}">
                  <a16:creationId xmlns:a16="http://schemas.microsoft.com/office/drawing/2014/main" id="{9733969F-CCDE-6EC1-BAC7-E4F79A29EB75}"/>
                </a:ext>
              </a:extLst>
            </p:cNvPr>
            <p:cNvCxnSpPr>
              <a:cxnSpLocks/>
            </p:cNvCxnSpPr>
            <p:nvPr/>
          </p:nvCxnSpPr>
          <p:spPr>
            <a:xfrm>
              <a:off x="2463805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>
              <a:extLst>
                <a:ext uri="{FF2B5EF4-FFF2-40B4-BE49-F238E27FC236}">
                  <a16:creationId xmlns:a16="http://schemas.microsoft.com/office/drawing/2014/main" id="{8AA71AFE-7DB0-FC09-BD23-8C5A91061D69}"/>
                </a:ext>
              </a:extLst>
            </p:cNvPr>
            <p:cNvCxnSpPr>
              <a:cxnSpLocks/>
            </p:cNvCxnSpPr>
            <p:nvPr/>
          </p:nvCxnSpPr>
          <p:spPr>
            <a:xfrm>
              <a:off x="2062484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6" name="Straight Connector 15">
              <a:extLst>
                <a:ext uri="{FF2B5EF4-FFF2-40B4-BE49-F238E27FC236}">
                  <a16:creationId xmlns:a16="http://schemas.microsoft.com/office/drawing/2014/main" id="{86F3ECD8-2023-676B-7B8A-4B139C14081A}"/>
                </a:ext>
              </a:extLst>
            </p:cNvPr>
            <p:cNvCxnSpPr>
              <a:cxnSpLocks/>
            </p:cNvCxnSpPr>
            <p:nvPr/>
          </p:nvCxnSpPr>
          <p:spPr>
            <a:xfrm>
              <a:off x="1661163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7" name="Straight Connector 16">
              <a:extLst>
                <a:ext uri="{FF2B5EF4-FFF2-40B4-BE49-F238E27FC236}">
                  <a16:creationId xmlns:a16="http://schemas.microsoft.com/office/drawing/2014/main" id="{C85C5E1C-84A9-A65C-A7C6-CC6BD7F3C3CF}"/>
                </a:ext>
              </a:extLst>
            </p:cNvPr>
            <p:cNvCxnSpPr>
              <a:cxnSpLocks/>
            </p:cNvCxnSpPr>
            <p:nvPr/>
          </p:nvCxnSpPr>
          <p:spPr>
            <a:xfrm>
              <a:off x="1259842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>
              <a:extLst>
                <a:ext uri="{FF2B5EF4-FFF2-40B4-BE49-F238E27FC236}">
                  <a16:creationId xmlns:a16="http://schemas.microsoft.com/office/drawing/2014/main" id="{CEFAE09B-C13B-5A33-927D-2F3401A088BE}"/>
                </a:ext>
              </a:extLst>
            </p:cNvPr>
            <p:cNvCxnSpPr>
              <a:cxnSpLocks/>
            </p:cNvCxnSpPr>
            <p:nvPr/>
          </p:nvCxnSpPr>
          <p:spPr>
            <a:xfrm>
              <a:off x="858521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>
              <a:extLst>
                <a:ext uri="{FF2B5EF4-FFF2-40B4-BE49-F238E27FC236}">
                  <a16:creationId xmlns:a16="http://schemas.microsoft.com/office/drawing/2014/main" id="{D40DBF6F-A9A0-36C2-738A-851C79255326}"/>
                </a:ext>
              </a:extLst>
            </p:cNvPr>
            <p:cNvCxnSpPr>
              <a:cxnSpLocks/>
            </p:cNvCxnSpPr>
            <p:nvPr/>
          </p:nvCxnSpPr>
          <p:spPr>
            <a:xfrm>
              <a:off x="457200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>
              <a:extLst>
                <a:ext uri="{FF2B5EF4-FFF2-40B4-BE49-F238E27FC236}">
                  <a16:creationId xmlns:a16="http://schemas.microsoft.com/office/drawing/2014/main" id="{5DF5BC2F-42D1-A07A-85AC-6E52EA93DAE2}"/>
                </a:ext>
              </a:extLst>
            </p:cNvPr>
            <p:cNvCxnSpPr>
              <a:cxnSpLocks/>
            </p:cNvCxnSpPr>
            <p:nvPr/>
          </p:nvCxnSpPr>
          <p:spPr>
            <a:xfrm>
              <a:off x="6477015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AD5F144A-9B16-EB0C-3A61-3444893D1461}"/>
                </a:ext>
              </a:extLst>
            </p:cNvPr>
            <p:cNvCxnSpPr>
              <a:cxnSpLocks/>
            </p:cNvCxnSpPr>
            <p:nvPr/>
          </p:nvCxnSpPr>
          <p:spPr>
            <a:xfrm>
              <a:off x="6075694" y="838200"/>
              <a:ext cx="1143000" cy="4953000"/>
            </a:xfrm>
            <a:prstGeom prst="line">
              <a:avLst/>
            </a:prstGeom>
            <a:ln w="44450">
              <a:solidFill>
                <a:schemeClr val="bg1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2" name="TextBox 21">
            <a:extLst>
              <a:ext uri="{FF2B5EF4-FFF2-40B4-BE49-F238E27FC236}">
                <a16:creationId xmlns:a16="http://schemas.microsoft.com/office/drawing/2014/main" id="{DB969749-E8E7-2DCF-B666-19C58547649E}"/>
              </a:ext>
            </a:extLst>
          </p:cNvPr>
          <p:cNvSpPr txBox="1"/>
          <p:nvPr/>
        </p:nvSpPr>
        <p:spPr>
          <a:xfrm>
            <a:off x="1447800" y="3057054"/>
            <a:ext cx="5557531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spc="-150" dirty="0"/>
              <a:t>Chapter 13</a:t>
            </a: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7A57F9-5F2C-A686-8DE8-572E2F8C2C53}"/>
              </a:ext>
            </a:extLst>
          </p:cNvPr>
          <p:cNvSpPr txBox="1"/>
          <p:nvPr/>
        </p:nvSpPr>
        <p:spPr>
          <a:xfrm>
            <a:off x="1455540" y="4084096"/>
            <a:ext cx="7871334" cy="12557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85000"/>
              </a:lnSpc>
            </a:pPr>
            <a:r>
              <a:rPr lang="en-US" sz="4400" spc="-150" dirty="0"/>
              <a:t>Navigation, Communication, and Electronic Flight Control Systems</a:t>
            </a:r>
          </a:p>
        </p:txBody>
      </p:sp>
    </p:spTree>
    <p:extLst>
      <p:ext uri="{BB962C8B-B14F-4D97-AF65-F5344CB8AC3E}">
        <p14:creationId xmlns:p14="http://schemas.microsoft.com/office/powerpoint/2010/main" val="395676619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/>
          <a:p>
            <a:r>
              <a:rPr lang="en-US" dirty="0"/>
              <a:t>FIGURE 13.17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/>
          <a:lstStyle/>
          <a:p>
            <a:r>
              <a:rPr lang="en-US" dirty="0"/>
              <a:t>Flight management computer (FMC).</a:t>
            </a:r>
          </a:p>
          <a:p>
            <a:endParaRPr lang="en-US" dirty="0"/>
          </a:p>
        </p:txBody>
      </p:sp>
      <p:pic>
        <p:nvPicPr>
          <p:cNvPr id="4" name="Picture 3" descr="A computer and calculator&#10;&#10;Description automatically generated">
            <a:extLst>
              <a:ext uri="{FF2B5EF4-FFF2-40B4-BE49-F238E27FC236}">
                <a16:creationId xmlns:a16="http://schemas.microsoft.com/office/drawing/2014/main" id="{5DD28569-D311-639C-D642-5F56A6BB1C5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48100" y="124449"/>
            <a:ext cx="4495800" cy="5595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126887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13.18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Control display unit (CDU).</a:t>
            </a:r>
          </a:p>
          <a:p>
            <a:endParaRPr lang="en-US" dirty="0"/>
          </a:p>
          <a:p>
            <a:endParaRPr lang="en-US" dirty="0"/>
          </a:p>
        </p:txBody>
      </p:sp>
      <p:pic>
        <p:nvPicPr>
          <p:cNvPr id="6" name="Picture 5" descr="A screenshot of a device&#10;&#10;Description automatically generated">
            <a:extLst>
              <a:ext uri="{FF2B5EF4-FFF2-40B4-BE49-F238E27FC236}">
                <a16:creationId xmlns:a16="http://schemas.microsoft.com/office/drawing/2014/main" id="{BEB49914-38E4-8176-4AE1-E57AFFA77AD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71900" y="190500"/>
            <a:ext cx="4648200" cy="55007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747871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13.19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>
            <a:normAutofit/>
          </a:bodyPr>
          <a:lstStyle/>
          <a:p>
            <a:r>
              <a:rPr lang="en-US" dirty="0"/>
              <a:t>EFIS moving map display of lateral and vertical navigation.</a:t>
            </a:r>
          </a:p>
          <a:p>
            <a:endParaRPr lang="en-US" dirty="0"/>
          </a:p>
        </p:txBody>
      </p:sp>
      <p:pic>
        <p:nvPicPr>
          <p:cNvPr id="6" name="Picture 5" descr="A diagram of a flight simulator&#10;&#10;Description automatically generated">
            <a:extLst>
              <a:ext uri="{FF2B5EF4-FFF2-40B4-BE49-F238E27FC236}">
                <a16:creationId xmlns:a16="http://schemas.microsoft.com/office/drawing/2014/main" id="{3894C28B-F583-6563-F571-CBDBA840FB1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359150" y="190500"/>
            <a:ext cx="5518150" cy="55424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42390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13.20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>
            <a:normAutofit/>
          </a:bodyPr>
          <a:lstStyle/>
          <a:p>
            <a:r>
              <a:rPr lang="en-US"/>
              <a:t>FMC-generated command markers.</a:t>
            </a:r>
            <a:endParaRPr lang="en-US" dirty="0"/>
          </a:p>
          <a:p>
            <a:endParaRPr lang="en-US" dirty="0"/>
          </a:p>
        </p:txBody>
      </p:sp>
      <p:pic>
        <p:nvPicPr>
          <p:cNvPr id="3" name="Picture 2" descr="A screenshot of a computer&#10;&#10;Description automatically generated">
            <a:extLst>
              <a:ext uri="{FF2B5EF4-FFF2-40B4-BE49-F238E27FC236}">
                <a16:creationId xmlns:a16="http://schemas.microsoft.com/office/drawing/2014/main" id="{A5567941-F1A5-F2AD-4C1D-6DC46C8D4E8A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68393" y="266700"/>
            <a:ext cx="11455213" cy="5372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0730970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FMS preflight contents page.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750E11E6-0582-BCF3-8EFB-332737D7D1A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850" y="183679"/>
            <a:ext cx="3924300" cy="55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548861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13.22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FMS identification page.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C1547172-2624-76FC-906F-3FB4CEED98E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3850" y="200815"/>
            <a:ext cx="3924300" cy="55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877571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FMS alignment page.</a:t>
            </a:r>
          </a:p>
        </p:txBody>
      </p:sp>
      <p:pic>
        <p:nvPicPr>
          <p:cNvPr id="7" name="Picture 6" descr="A screenshot of a computer&#10;&#10;Description automatically generated">
            <a:extLst>
              <a:ext uri="{FF2B5EF4-FFF2-40B4-BE49-F238E27FC236}">
                <a16:creationId xmlns:a16="http://schemas.microsoft.com/office/drawing/2014/main" id="{F195F49F-E863-C6E6-1ED0-8CEEF6F3427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90500"/>
            <a:ext cx="3924300" cy="5552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8114974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>
            <a:normAutofit/>
          </a:bodyPr>
          <a:lstStyle/>
          <a:p>
            <a:r>
              <a:rPr lang="en-US" dirty="0"/>
              <a:t>FMS route page.</a:t>
            </a:r>
          </a:p>
        </p:txBody>
      </p:sp>
      <p:pic>
        <p:nvPicPr>
          <p:cNvPr id="7" name="Picture 6" descr="A screenshot of a phone&#10;&#10;Description automatically generated">
            <a:extLst>
              <a:ext uri="{FF2B5EF4-FFF2-40B4-BE49-F238E27FC236}">
                <a16:creationId xmlns:a16="http://schemas.microsoft.com/office/drawing/2014/main" id="{E37CD9F9-B431-4F3A-F4E0-2EEDA542F4C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14800" y="175967"/>
            <a:ext cx="3943350" cy="55792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4307501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/>
              <a:t>FMS performance </a:t>
            </a:r>
            <a:r>
              <a:rPr lang="en-US" dirty="0"/>
              <a:t>page.</a:t>
            </a:r>
          </a:p>
        </p:txBody>
      </p:sp>
      <p:pic>
        <p:nvPicPr>
          <p:cNvPr id="10" name="Picture 9" descr="A screenshot of a calculator&#10;&#10;Description automatically generated">
            <a:extLst>
              <a:ext uri="{FF2B5EF4-FFF2-40B4-BE49-F238E27FC236}">
                <a16:creationId xmlns:a16="http://schemas.microsoft.com/office/drawing/2014/main" id="{975CFDE7-C6D0-5D1B-563D-1100FF7690C2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139405" y="183679"/>
            <a:ext cx="3924299" cy="55522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6055117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13.26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>
            <a:normAutofit/>
          </a:bodyPr>
          <a:lstStyle/>
          <a:p>
            <a:r>
              <a:rPr lang="en-US" dirty="0"/>
              <a:t>Typical ACARS communications pages.</a:t>
            </a:r>
          </a:p>
        </p:txBody>
      </p:sp>
      <p:pic>
        <p:nvPicPr>
          <p:cNvPr id="5" name="Picture 4" descr="A screenshot of a computer&#10;&#10;Description automatically generated">
            <a:extLst>
              <a:ext uri="{FF2B5EF4-FFF2-40B4-BE49-F238E27FC236}">
                <a16:creationId xmlns:a16="http://schemas.microsoft.com/office/drawing/2014/main" id="{66F2A515-5A2B-AB71-4849-8DFDCBBC6C8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52400" y="495300"/>
            <a:ext cx="11872075" cy="49633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348915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/>
          <a:p>
            <a:r>
              <a:rPr lang="en-US" dirty="0"/>
              <a:t>FIGURE 13.1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/>
          <a:lstStyle/>
          <a:p>
            <a:r>
              <a:rPr lang="en-US" dirty="0"/>
              <a:t>HSI (horizontal situation indicator).</a:t>
            </a:r>
          </a:p>
          <a:p>
            <a:endParaRPr lang="en-US" dirty="0"/>
          </a:p>
        </p:txBody>
      </p:sp>
      <p:pic>
        <p:nvPicPr>
          <p:cNvPr id="7" name="Picture 6" descr="A close-up of a clock&#10;&#10;Description automatically generated">
            <a:extLst>
              <a:ext uri="{FF2B5EF4-FFF2-40B4-BE49-F238E27FC236}">
                <a16:creationId xmlns:a16="http://schemas.microsoft.com/office/drawing/2014/main" id="{455B4DC2-71BE-1392-9B4E-85C3FE315D9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46997" y="152400"/>
            <a:ext cx="8730503" cy="56007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2135533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5000" cy="527050"/>
          </a:xfrm>
        </p:spPr>
        <p:txBody>
          <a:bodyPr>
            <a:normAutofit/>
          </a:bodyPr>
          <a:lstStyle/>
          <a:p>
            <a:r>
              <a:rPr lang="en-US" dirty="0"/>
              <a:t>FIGURE 13.27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3" cy="876300"/>
          </a:xfrm>
        </p:spPr>
        <p:txBody>
          <a:bodyPr/>
          <a:lstStyle/>
          <a:p>
            <a:r>
              <a:rPr lang="en-US" dirty="0"/>
              <a:t>ADS-B network.</a:t>
            </a:r>
          </a:p>
        </p:txBody>
      </p:sp>
      <p:pic>
        <p:nvPicPr>
          <p:cNvPr id="5" name="Picture 4" descr="A white airplane on a black background&#10;&#10;Description automatically generated">
            <a:extLst>
              <a:ext uri="{FF2B5EF4-FFF2-40B4-BE49-F238E27FC236}">
                <a16:creationId xmlns:a16="http://schemas.microsoft.com/office/drawing/2014/main" id="{19FAFC57-3343-57E7-1C4C-7A7C0B2EB29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97298" y="228600"/>
            <a:ext cx="5013302" cy="55168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9398862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8763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FIGURE 13.2</a:t>
            </a:r>
          </a:p>
          <a:p>
            <a:pPr>
              <a:spcBef>
                <a:spcPts val="0"/>
              </a:spcBef>
            </a:pPr>
            <a:r>
              <a:rPr lang="en-US" dirty="0"/>
              <a:t>(1 of 2)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/>
          <a:lstStyle/>
          <a:p>
            <a:r>
              <a:rPr lang="en-US"/>
              <a:t>(A) Single-cue flight director versus (B) dual-cue flight director.</a:t>
            </a:r>
            <a:endParaRPr lang="en-US" dirty="0"/>
          </a:p>
        </p:txBody>
      </p:sp>
      <p:pic>
        <p:nvPicPr>
          <p:cNvPr id="11" name="Picture 10" descr="A diagram of a flight controller&#10;&#10;Description automatically generated">
            <a:extLst>
              <a:ext uri="{FF2B5EF4-FFF2-40B4-BE49-F238E27FC236}">
                <a16:creationId xmlns:a16="http://schemas.microsoft.com/office/drawing/2014/main" id="{ED326DB5-1A55-8CFB-AE4B-FD8A4CC772D2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900" y="135203"/>
            <a:ext cx="9258300" cy="567389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4B79C7CB-68D0-1A30-B1B4-6E87AD53A585}"/>
              </a:ext>
            </a:extLst>
          </p:cNvPr>
          <p:cNvSpPr txBox="1"/>
          <p:nvPr/>
        </p:nvSpPr>
        <p:spPr>
          <a:xfrm>
            <a:off x="9067799" y="5420380"/>
            <a:ext cx="3238501" cy="523220"/>
          </a:xfrm>
          <a:prstGeom prst="rect">
            <a:avLst/>
          </a:prstGeom>
          <a:noFill/>
        </p:spPr>
        <p:txBody>
          <a:bodyPr wrap="square" rIns="228600" bIns="137160" rtlCol="0">
            <a:spAutoFit/>
          </a:bodyPr>
          <a:lstStyle/>
          <a:p>
            <a:pPr algn="r"/>
            <a:r>
              <a:rPr lang="en-US" sz="2200" i="1" dirty="0">
                <a:latin typeface="Aptos" panose="020B0004020202020204" pitchFamily="34" charset="0"/>
                <a:ea typeface="Roboto" panose="02000000000000000000" pitchFamily="2" charset="0"/>
                <a:cs typeface="Roboto" panose="02000000000000000000" pitchFamily="2" charset="0"/>
              </a:rPr>
              <a:t>(continued)</a:t>
            </a:r>
          </a:p>
        </p:txBody>
      </p:sp>
    </p:spTree>
    <p:extLst>
      <p:ext uri="{BB962C8B-B14F-4D97-AF65-F5344CB8AC3E}">
        <p14:creationId xmlns:p14="http://schemas.microsoft.com/office/powerpoint/2010/main" val="1890418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800100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en-US" dirty="0"/>
              <a:t>FIGURE 13.2</a:t>
            </a:r>
          </a:p>
          <a:p>
            <a:pPr>
              <a:spcBef>
                <a:spcPts val="0"/>
              </a:spcBef>
            </a:pPr>
            <a:r>
              <a:rPr lang="en-US" dirty="0"/>
              <a:t>(2 of 2)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/>
          <a:lstStyle/>
          <a:p>
            <a:r>
              <a:rPr lang="en-US"/>
              <a:t>(A) Single-cue flight director versus (B) dual-cue flight director.</a:t>
            </a:r>
            <a:endParaRPr lang="en-US" dirty="0"/>
          </a:p>
        </p:txBody>
      </p:sp>
      <p:pic>
        <p:nvPicPr>
          <p:cNvPr id="7" name="Picture 6" descr="A diagram of a flight controller&#10;&#10;Description automatically generated">
            <a:extLst>
              <a:ext uri="{FF2B5EF4-FFF2-40B4-BE49-F238E27FC236}">
                <a16:creationId xmlns:a16="http://schemas.microsoft.com/office/drawing/2014/main" id="{3656DB2C-6C7E-1850-CD51-448B85DF795C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900" y="135203"/>
            <a:ext cx="9258300" cy="5673890"/>
          </a:xfrm>
          <a:prstGeom prst="rect">
            <a:avLst/>
          </a:prstGeom>
        </p:spPr>
      </p:pic>
      <p:pic>
        <p:nvPicPr>
          <p:cNvPr id="2" name="Picture 1" descr="A diagram of a flight controller&#10;&#10;Description automatically generated">
            <a:extLst>
              <a:ext uri="{FF2B5EF4-FFF2-40B4-BE49-F238E27FC236}">
                <a16:creationId xmlns:a16="http://schemas.microsoft.com/office/drawing/2014/main" id="{4D0AF56B-67B7-C85A-63A0-08B5B448EB7B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485900" y="152400"/>
            <a:ext cx="9258300" cy="556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415046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/>
          <a:p>
            <a:r>
              <a:rPr lang="en-US" dirty="0"/>
              <a:t>FIGURE 13.3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>
            <a:normAutofit/>
          </a:bodyPr>
          <a:lstStyle/>
          <a:p>
            <a:r>
              <a:rPr lang="en-US" dirty="0"/>
              <a:t>Autopilot and flight director panel mode selectors.</a:t>
            </a:r>
          </a:p>
        </p:txBody>
      </p:sp>
      <p:pic>
        <p:nvPicPr>
          <p:cNvPr id="7" name="Picture 6" descr="A close-up of a control panel&#10;&#10;Description automatically generated">
            <a:extLst>
              <a:ext uri="{FF2B5EF4-FFF2-40B4-BE49-F238E27FC236}">
                <a16:creationId xmlns:a16="http://schemas.microsoft.com/office/drawing/2014/main" id="{1693B03A-9CC8-675C-A443-1F35A8578463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743200" y="190500"/>
            <a:ext cx="6711244" cy="5524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28974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/>
          <a:p>
            <a:r>
              <a:rPr lang="en-US" dirty="0"/>
              <a:t>FIGURE 13.4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/>
          <a:lstStyle/>
          <a:p>
            <a:r>
              <a:rPr lang="en-US" dirty="0"/>
              <a:t>EFIS (electronic flight instrumentation system).</a:t>
            </a:r>
          </a:p>
          <a:p>
            <a:endParaRPr lang="en-US" dirty="0"/>
          </a:p>
        </p:txBody>
      </p:sp>
      <p:pic>
        <p:nvPicPr>
          <p:cNvPr id="7" name="Picture 6" descr="A black and white image of a control room&#10;&#10;Description automatically generated">
            <a:extLst>
              <a:ext uri="{FF2B5EF4-FFF2-40B4-BE49-F238E27FC236}">
                <a16:creationId xmlns:a16="http://schemas.microsoft.com/office/drawing/2014/main" id="{3C1F76B1-7800-6CF4-34F7-D75F6C33162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954631" y="152400"/>
            <a:ext cx="6282737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742790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/>
          <a:p>
            <a:r>
              <a:rPr lang="en-US" dirty="0"/>
              <a:t>FIGURE 13.5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>
            <a:normAutofit/>
          </a:bodyPr>
          <a:lstStyle/>
          <a:p>
            <a:r>
              <a:rPr lang="en-US" dirty="0"/>
              <a:t>EFIS primary flight display (PFD).</a:t>
            </a:r>
          </a:p>
        </p:txBody>
      </p:sp>
      <p:pic>
        <p:nvPicPr>
          <p:cNvPr id="7" name="Picture 6" descr="A close-up of a device&#10;&#10;Description automatically generated">
            <a:extLst>
              <a:ext uri="{FF2B5EF4-FFF2-40B4-BE49-F238E27FC236}">
                <a16:creationId xmlns:a16="http://schemas.microsoft.com/office/drawing/2014/main" id="{5A0A89B1-341F-884E-CAD1-14A043FB93E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066800" y="76200"/>
            <a:ext cx="10102850" cy="57185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412087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E66B7A9A-71C6-0FB7-E235-8343A37BF45C}"/>
              </a:ext>
            </a:extLst>
          </p:cNvPr>
          <p:cNvSpPr>
            <a:spLocks noGrp="1"/>
          </p:cNvSpPr>
          <p:nvPr>
            <p:ph type="body" sz="half" idx="11"/>
          </p:nvPr>
        </p:nvSpPr>
        <p:spPr>
          <a:xfrm>
            <a:off x="723900" y="5981700"/>
            <a:ext cx="1904999" cy="527050"/>
          </a:xfrm>
        </p:spPr>
        <p:txBody>
          <a:bodyPr>
            <a:normAutofit/>
          </a:bodyPr>
          <a:lstStyle/>
          <a:p>
            <a:r>
              <a:rPr lang="en-US" dirty="0"/>
              <a:t>FIGURE 13.6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id="{77E09937-4F61-2FC6-C27B-08031508C9D4}"/>
              </a:ext>
            </a:extLst>
          </p:cNvPr>
          <p:cNvSpPr>
            <a:spLocks noGrp="1"/>
          </p:cNvSpPr>
          <p:nvPr>
            <p:ph type="body" sz="half" idx="12"/>
          </p:nvPr>
        </p:nvSpPr>
        <p:spPr>
          <a:xfrm>
            <a:off x="2743200" y="5981700"/>
            <a:ext cx="8609010" cy="876300"/>
          </a:xfrm>
        </p:spPr>
        <p:txBody>
          <a:bodyPr/>
          <a:lstStyle/>
          <a:p>
            <a:r>
              <a:rPr lang="en-US" dirty="0"/>
              <a:t>Flight mode annunciator (FMA).</a:t>
            </a:r>
          </a:p>
        </p:txBody>
      </p:sp>
      <p:pic>
        <p:nvPicPr>
          <p:cNvPr id="7" name="Picture 6" descr="A screenshot of a device&#10;&#10;Description automatically generated">
            <a:extLst>
              <a:ext uri="{FF2B5EF4-FFF2-40B4-BE49-F238E27FC236}">
                <a16:creationId xmlns:a16="http://schemas.microsoft.com/office/drawing/2014/main" id="{55AEDDC3-EEC6-CE05-9CB5-9B5BD3BAF13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38500" y="266533"/>
            <a:ext cx="5715000" cy="53905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8966145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2190</TotalTime>
  <Words>462</Words>
  <Application>Microsoft Office PowerPoint</Application>
  <PresentationFormat>Widescreen</PresentationFormat>
  <Paragraphs>82</Paragraphs>
  <Slides>30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30</vt:i4>
      </vt:variant>
    </vt:vector>
  </HeadingPairs>
  <TitlesOfParts>
    <vt:vector size="35" baseType="lpstr">
      <vt:lpstr>Aptos</vt:lpstr>
      <vt:lpstr>Aptos SemiBold</vt:lpstr>
      <vt:lpstr>Arial</vt:lpstr>
      <vt:lpstr>Roboto Medium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Kathy Kotomaimoce</dc:creator>
  <cp:lastModifiedBy>Laura Fisher</cp:lastModifiedBy>
  <cp:revision>61</cp:revision>
  <dcterms:created xsi:type="dcterms:W3CDTF">2024-02-28T00:44:40Z</dcterms:created>
  <dcterms:modified xsi:type="dcterms:W3CDTF">2024-07-15T20:25:55Z</dcterms:modified>
</cp:coreProperties>
</file>